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72" r:id="rId6"/>
    <p:sldId id="273" r:id="rId7"/>
    <p:sldId id="258" r:id="rId8"/>
    <p:sldId id="259" r:id="rId9"/>
    <p:sldId id="260" r:id="rId10"/>
    <p:sldId id="261" r:id="rId11"/>
    <p:sldId id="262" r:id="rId12"/>
    <p:sldId id="274" r:id="rId13"/>
    <p:sldId id="275" r:id="rId14"/>
    <p:sldId id="276" r:id="rId15"/>
    <p:sldId id="277" r:id="rId16"/>
    <p:sldId id="278" r:id="rId17"/>
    <p:sldId id="279" r:id="rId18"/>
    <p:sldId id="280" r:id="rId19"/>
    <p:sldId id="281" r:id="rId20"/>
    <p:sldId id="263" r:id="rId21"/>
    <p:sldId id="264" r:id="rId22"/>
    <p:sldId id="265" r:id="rId23"/>
    <p:sldId id="266" r:id="rId24"/>
    <p:sldId id="267" r:id="rId25"/>
    <p:sldId id="268" r:id="rId26"/>
    <p:sldId id="282" r:id="rId27"/>
    <p:sldId id="269" r:id="rId28"/>
    <p:sldId id="270" r:id="rId29"/>
    <p:sldId id="283" r:id="rId3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slide" Target="../slides/slide25.xml"/><Relationship Id="rId8" Type="http://schemas.openxmlformats.org/officeDocument/2006/relationships/slide" Target="../slides/slide22.xml"/><Relationship Id="rId7" Type="http://schemas.openxmlformats.org/officeDocument/2006/relationships/slide" Target="../slides/slide20.xml"/><Relationship Id="rId6" Type="http://schemas.openxmlformats.org/officeDocument/2006/relationships/slide" Target="../slides/slide18.xml"/><Relationship Id="rId5" Type="http://schemas.openxmlformats.org/officeDocument/2006/relationships/slide" Target="../slides/slide8.xml"/><Relationship Id="rId4" Type="http://schemas.openxmlformats.org/officeDocument/2006/relationships/slide" Target="../slides/slide6.xml"/><Relationship Id="rId3" Type="http://schemas.openxmlformats.org/officeDocument/2006/relationships/slide" Target="../slides/slide5.xml"/><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dec2e41ece1ff773283#tid=67ea659d0d55a600091128d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选择性必修中册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mc=目录配置1#9e026368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
        <p:nvSpPr>
          <p:cNvPr id="4" name="C_0#auto_editor_catalog_0?lid=1ebf5dcf1&amp;cid=1ebf5dcf1&amp;vtp=1">
            <a:hlinkClick r:id="rId3" action="ppaction://hlinksldjump"/>
          </p:cNvPr>
          <p:cNvSpPr/>
          <p:nvPr/>
        </p:nvSpPr>
        <p:spPr>
          <a:xfrm>
            <a:off x="4078224"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endParaRPr lang="en-US" sz="2200" dirty="0"/>
          </a:p>
        </p:txBody>
      </p:sp>
      <p:sp>
        <p:nvSpPr>
          <p:cNvPr id="5" name="C_0#auto_editor_catalog_0?lid=de065f028&amp;cid=de065f028&amp;vtp=1">
            <a:hlinkClick r:id="rId4" action="ppaction://hlinksldjump"/>
          </p:cNvPr>
          <p:cNvSpPr/>
          <p:nvPr/>
        </p:nvSpPr>
        <p:spPr>
          <a:xfrm>
            <a:off x="4654296"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sz="2200" dirty="0"/>
          </a:p>
        </p:txBody>
      </p:sp>
      <p:sp>
        <p:nvSpPr>
          <p:cNvPr id="6" name="C_0#auto_editor_catalog_0?lid=95271553a&amp;cid=95271553a&amp;vtp=1">
            <a:hlinkClick r:id="rId5" action="ppaction://hlinksldjump"/>
          </p:cNvPr>
          <p:cNvSpPr/>
          <p:nvPr/>
        </p:nvSpPr>
        <p:spPr>
          <a:xfrm>
            <a:off x="523036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sz="2200" dirty="0"/>
          </a:p>
        </p:txBody>
      </p:sp>
      <p:sp>
        <p:nvSpPr>
          <p:cNvPr id="7" name="C_0#auto_editor_catalog_0?lid=3068c6574&amp;cid=3068c6574&amp;vtp=1">
            <a:hlinkClick r:id="rId6" action="ppaction://hlinksldjump"/>
          </p:cNvPr>
          <p:cNvSpPr/>
          <p:nvPr/>
        </p:nvSpPr>
        <p:spPr>
          <a:xfrm>
            <a:off x="580644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sz="2200" dirty="0"/>
          </a:p>
        </p:txBody>
      </p:sp>
      <p:sp>
        <p:nvSpPr>
          <p:cNvPr id="8" name="C_0#auto_editor_catalog_0?lid=dcdba8174&amp;cid=dcdba8174&amp;vtp=1">
            <a:hlinkClick r:id="rId7" action="ppaction://hlinksldjump"/>
          </p:cNvPr>
          <p:cNvSpPr/>
          <p:nvPr/>
        </p:nvSpPr>
        <p:spPr>
          <a:xfrm>
            <a:off x="638251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sz="2200" dirty="0"/>
          </a:p>
        </p:txBody>
      </p:sp>
      <p:sp>
        <p:nvSpPr>
          <p:cNvPr id="9" name="C_0#auto_editor_catalog_0?lid=43b3c82d2&amp;cid=43b3c82d2&amp;vtp=1">
            <a:hlinkClick r:id="rId8" action="ppaction://hlinksldjump"/>
          </p:cNvPr>
          <p:cNvSpPr/>
          <p:nvPr/>
        </p:nvSpPr>
        <p:spPr>
          <a:xfrm>
            <a:off x="6958584"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sz="2200" dirty="0"/>
          </a:p>
        </p:txBody>
      </p:sp>
      <p:sp>
        <p:nvSpPr>
          <p:cNvPr id="10" name="C_0#auto_editor_catalog_0?lid=48ed21a54&amp;cid=48ed21a54&amp;vtp=1">
            <a:hlinkClick r:id="rId9" action="ppaction://hlinksldjump"/>
          </p:cNvPr>
          <p:cNvSpPr/>
          <p:nvPr/>
        </p:nvSpPr>
        <p:spPr>
          <a:xfrm>
            <a:off x="7534656"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sz="22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9e026368b.fixed?color=0,173,163&amp;vtp=1&amp;bbb=1"/>
          <p:cNvSpPr/>
          <p:nvPr/>
        </p:nvSpPr>
        <p:spPr>
          <a:xfrm>
            <a:off x="0" y="2011680"/>
            <a:ext cx="12188952" cy="795528"/>
          </a:xfrm>
          <a:prstGeom prst="rect">
            <a:avLst/>
          </a:prstGeom>
          <a:noFill/>
        </p:spPr>
        <p:txBody>
          <a:bodyPr wrap="none" lIns="0" tIns="0" rIns="0" bIns="0" rtlCol="0" anchor="ctr"/>
          <a:lstStyle/>
          <a:p>
            <a:pPr algn="ctr" latinLnBrk="1">
              <a:lnSpc>
                <a:spcPts val="6200"/>
              </a:lnSpc>
            </a:pPr>
            <a:r>
              <a:rPr lang="en-US" altLang="zh-CN" sz="5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a:t>
            </a:r>
            <a:endParaRPr lang="en-US" altLang="zh-CN" sz="5000" dirty="0"/>
          </a:p>
        </p:txBody>
      </p:sp>
      <mc:AlternateContent xmlns:mc="http://schemas.openxmlformats.org/markup-compatibility/2006">
        <mc:Choice xmlns:a14="http://schemas.microsoft.com/office/drawing/2010/main" Requires="a14">
          <p:sp>
            <p:nvSpPr>
              <p:cNvPr id="3" name="C_1_BD#9e026368b.fixed?color=0,173,163&amp;vtp=1&amp;bbb=1"/>
              <p:cNvSpPr/>
              <p:nvPr/>
            </p:nvSpPr>
            <p:spPr>
              <a:xfrm>
                <a:off x="466344" y="3675888"/>
                <a:ext cx="11018520" cy="1230376"/>
              </a:xfrm>
              <a:prstGeom prst="rect">
                <a:avLst/>
              </a:prstGeom>
              <a:noFill/>
            </p:spPr>
            <p:txBody>
              <a:bodyPr wrap="none" lIns="0" tIns="0" rIns="0" bIns="0" rtlCol="0" anchor="t"/>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课时评价作业（十二</a:t>
                </a:r>
                <a:r>
                  <a:rPr lang="en-US" altLang="zh-CN" sz="4000" b="1"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4000" b="1" i="0">
                    <a:solidFill>
                      <a:srgbClr val="00ADA3"/>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4000" b="1" i="1"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4000" b="1"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4000" b="1"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sup>
                    </m:sSup>
                  </m:oMath>
                </a14:m>
                <a:r>
                  <a:rPr lang="en-US" altLang="zh-CN" sz="100" b="1" i="0" kern="0" spc="-99900" dirty="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4000" b="1" i="0" dirty="0" smtClean="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小二黑结婚</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（节选）</a:t>
                </a:r>
                <a:endParaRPr lang="en-US" altLang="zh-CN" sz="4000" dirty="0"/>
              </a:p>
            </p:txBody>
          </p:sp>
        </mc:Choice>
        <mc:Fallback>
          <p:sp>
            <p:nvSpPr>
              <p:cNvPr id="3" name="C_1_BD#9e026368b.fixed?color=0,173,163&amp;vtp=1&amp;bbb=1"/>
              <p:cNvSpPr>
                <a:spLocks noRot="1" noChangeAspect="1" noMove="1" noResize="1" noEditPoints="1" noAdjustHandles="1" noChangeArrowheads="1" noChangeShapeType="1" noTextEdit="1"/>
              </p:cNvSpPr>
              <p:nvPr/>
            </p:nvSpPr>
            <p:spPr>
              <a:xfrm>
                <a:off x="466344" y="3675888"/>
                <a:ext cx="11018520" cy="1230376"/>
              </a:xfrm>
              <a:prstGeom prst="rect">
                <a:avLst/>
              </a:prstGeom>
              <a:blipFill rotWithShape="1">
                <a:blip r:embed="rId1"/>
                <a:stretch>
                  <a:fillRect l="-2" t="-1796" r="2" b="21"/>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8_2#c1caa362f?sp=1&amp;pid=215ac608b&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组长陈秉正已经是七十六岁的老人了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按一般惯例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这样大岁数</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的人早就不该参加主要劳动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可是这老头身体特别强健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在年轻时候</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一个人可以抵一个半人做活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如今虽说老了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一般小伙子还有点比不</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他教人做活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不但要求规格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而且要教架势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因为规则太多</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徒弟们记着这样忘了那样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有时候腰太直了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有时候步子乱了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有时</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候下锄没有计划</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陈秉正老人不住口地提醒着这一个</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招呼着那一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也常常随时打断他们的工作重新示范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徒弟们练架势练得累了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老组长陈秉正便让他们休息一阵子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己就招呼梯田下边沟岸上教徒弟们种田地的副组长王新春过来闲谈一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8_2#c1caa362f?sp=1&amp;pid=215ac608b&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陈秉正一见王新春就伸出手来和他握手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王新春却常缩回手去</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躲开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王新春比陈秉正小十来岁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和陈很友好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就是怕和他握手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为一被他握住就像被钳子夹住那样疼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陈秉正的手确实和一般人不同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手掌好像是四方的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指头粗而短</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而且每一根指头都展不直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里外都是茧皮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圆圆的指头肚儿就像半个</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蚕茧上安了个指甲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整个手看起来真像用树枝做成的小耙子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王新春</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对周围的青年说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没有那两只手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咱们现在种的这块地恐怕还是荒坡</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这些地都是他老哥和咱们现在的大队长父子俩一钅矍头一钅矍头</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剜开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一条堰一条堰垒起来的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8_2#c1caa362f?sp=1&amp;pid=215ac608b&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有个年轻人练架势练得不耐烦了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怨不得我们学习得</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谁让我们没有长那样一双手哩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陈秉正一本正经地说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是叫你们</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学成我这手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不是叫你们长成我这手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不是开山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我这手也长不成这</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不过上辈人把山都开了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以后又要机械化了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你们的手也用不着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再长成这样了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陈老人虽然不希望别人的手长成那样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可是他对他自己已经长成</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那样的一双手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仍然觉得是足以自豪的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土改以后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陈秉正老人家里</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的收入也丰裕起来了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儿孙们为了保护老人那双劳苦功高的手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给他</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买了一双毛线手套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他接过来一看说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这双手可还没有享过这个福</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8_2#c1caa362f?sp=1&amp;pid=215ac608b&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往手上试着套了一套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巴掌不够宽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指头也太细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勉强套上去</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把巴掌那一部分撑成方的了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指头的部分下半截都撑粗了一点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上半</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截却都还有个空尖儿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儿子陈满红说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慢慢用着就合适了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老人戴</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好后握了握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伸了伸说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脱下来交给满红媳妇说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暂</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且给我放过去吧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满红媳妇说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你就戴上走吧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到地里手不</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老人说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戴上它搬石头不利落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说着就放下走了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以后别的活儿又陆续接上来</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铡干草</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出羊圈</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窖萝卜</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捶玉</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米</a:t>
            </a:r>
            <a:r>
              <a:rPr lang="en-US" altLang="zh-CN" sz="2800" b="0" i="0" spc="-5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哪一种活儿也不好戴着手套做</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老人也就忘了自己还有一双手套</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8_2#c1caa362f?sp=1&amp;pid=215ac608b&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白云岗有个物资交流会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满红媳妇劝老人说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现在这些杂</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活计又不用您教多少技术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您还是休息一天去逛逛吧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老人答应了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老人换了一件新棉袄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用新腰带束住腰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满红媳妇说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这回可戴上您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的手套吧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说着把手套给他拿出来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他戴上走了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他走到白云岗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逛了半条街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刚走过公社门口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看见山货部新运</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来一车桑杈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售货员正忙着往车下搬</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这东西在这地方已经有两年没</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见过了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不论哪个队原有的都不够用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他以为机会不可错过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转眼工</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就来了十来个人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每人拿着一柄看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见买杈的越来越多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他把手</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套卸下来往怀里一装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胡乱抢到手五柄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其余的都叫别人拿完了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8_2#c1caa362f?sp=1&amp;pid=215ac608b&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他付了钱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把杈捆起来扛上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就返回原路走出白云岗村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一出了村</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他顿觉人也不挤了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路也宽敞了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这才伸手到怀里摸他的手套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他摸</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了半天只有一只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放下篮子和桑杈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解开腰带抖搂了一下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也仍然不</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见另一只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他知道一定是丢在山货部里了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丢就丢了吧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拿上它</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也没有多少戴它的时候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可是走了不几步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就又想到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孩子们好心好</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意给买上了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丢了连找也不找一趟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未免对不起他们</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这才又扭回头</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来返回白云岗物资交流会上的山货部来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幸而售货员早已给他拾起来</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放在账桌上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见他来找就还了他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8_2#c1caa362f?sp=1&amp;pid=215ac608b&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隔了好久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陈秉正老人又被评选为本年的劳动模范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要到县里去</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出席劳模大会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他除换上新棉袄和新腰带外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又把他的手套戴上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会议一共开三天半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老人又是听报告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又是准备发言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和大家一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样忙个不得了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直到第四天上午听罢了县委的总结报告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才算了结了</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一宗事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吃过午饭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人们差不多都想上街逛逛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老人束上腰带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戴上</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手套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也走出了房间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他住的招待所因为刚刚装修完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院子还来不及</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清理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院里有两截剩余木料碍着路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他总觉得不太顺当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把它</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转过一边不就好走了吗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他把手套卸下来放在台阶上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就来动手转木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等到把院子都清理完了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才发现手套又丢了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算了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不找它了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8_2#c1caa362f?sp=1&amp;pid=215ac608b&amp;color=0,0,0&amp;vtp=1&amp;bbb=1&amp;hb=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这手套给我也没多大用处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老人干脆放弃了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后来还是招待所的员工</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帮他找到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洗干净还给了他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第二天他回到家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换过衣服之后便把手套还给满红媳妇说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这副</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手套还给你们吧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我这双手是戴不住手套的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有删改）</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9_1#3068c6574?pid=c1caa362f&amp;color=0,0,0&amp;vtp=1&amp;bt=1&amp;bbb=1"/>
          <p:cNvSpPr/>
          <p:nvPr/>
        </p:nvSpPr>
        <p:spPr>
          <a:xfrm>
            <a:off x="612648" y="466344"/>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下列对文本相关内容的理解，不正确的一项是（3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10_1#3068c6574.bracket?pid=c1caa362f&amp;color=0,0,0&amp;vpa=2&amp;vtp=1"/>
          <p:cNvSpPr/>
          <p:nvPr/>
        </p:nvSpPr>
        <p:spPr>
          <a:xfrm>
            <a:off x="9512967" y="466344"/>
            <a:ext cx="5159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dirty="0"/>
          </a:p>
        </p:txBody>
      </p:sp>
      <p:sp>
        <p:nvSpPr>
          <p:cNvPr id="4" name="QC_4_BD.9_2#3068c6574.choices?pid=c1caa362f&amp;color=0,0,0&amp;vtp=1&amp;bbb=1&amp;hb=1"/>
          <p:cNvSpPr/>
          <p:nvPr/>
        </p:nvSpPr>
        <p:spPr>
          <a:xfrm>
            <a:off x="612648" y="1084591"/>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小说通过写王新春常缩回手去躲开陈秉正的握手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侧面写出陈秉正</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手的特殊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，也让读者对陈秉正的手到底有什么特点更感兴趣。</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小说中的次要人物虽然着墨不多，但特点也很鲜明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比如陈秉正儿</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子和儿媳的孝顺体贴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、售货员和招待所员工的细心善良。</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小说情节可分为两个部分，先集中讲述陈秉正“手”的故事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再集中</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讲述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“手套”的故事，但前后关联，后者是对前者的延伸。</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小说通过对陈秉正这样的劳动人民的赞美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讴歌了他们热爱劳动的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优秀品质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，也批判了当时年轻人遇到困难就抱怨的现象。</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1_1#3068c6574?pid=c1caa362f&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D项，“也批判了当时年轻人遇到困难就抱怨的现象”</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于文无据</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文中只是说年轻人学得不耐烦</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，并没有说年轻人抱怨学技术困难</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更</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没有对年轻人的批判之意</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6d0263091?pid=9e026368b&amp;color=0,173,163&amp;vtp=1&amp;bt=1&amp;bbb=1"/>
          <p:cNvSpPr/>
          <p:nvPr/>
        </p:nvSpPr>
        <p:spPr>
          <a:xfrm>
            <a:off x="612648" y="466344"/>
            <a:ext cx="10963656" cy="1077976"/>
          </a:xfrm>
          <a:prstGeom prst="rect">
            <a:avLst/>
          </a:prstGeom>
          <a:noFill/>
        </p:spPr>
        <p:txBody>
          <a:bodyPr wrap="none" lIns="0" tIns="0" rIns="0" bIns="0" rtlCol="0" anchor="t"/>
          <a:lstStyle/>
          <a:p>
            <a:pPr algn="ctr" latinLnBrk="1">
              <a:lnSpc>
                <a:spcPts val="56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基础达标练</a:t>
            </a:r>
            <a:endParaRPr lang="en-US" altLang="zh-CN" sz="3200" dirty="0"/>
          </a:p>
        </p:txBody>
      </p:sp>
      <p:sp>
        <p:nvSpPr>
          <p:cNvPr id="3" name="QM_3_BD.1_1#89a5fec33?pid=6d0263091&amp;color=0,0,0&amp;vtp=1&amp;bbb=1&amp;hb=1"/>
          <p:cNvSpPr/>
          <p:nvPr/>
        </p:nvSpPr>
        <p:spPr>
          <a:xfrm>
            <a:off x="612648" y="1174454"/>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阅读下面的文字，完成题目。</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刘家峧有个神仙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就是前庄上的二诸葛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原来叫刘修德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二诸葛</a:t>
            </a:r>
            <a:endPar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抬脚动手都要论一论阴阳八卦</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看一看黄道黑道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二诸葛忌讳</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不宜栽种</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有一年春天大旱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直到五月初三才下了</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四指雨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初四那天大家都抢着种地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二诸葛看了看历书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又掐指算了</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一下说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今日不宜栽种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初五是端午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他历年就不在端午这天做什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又不曾种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初六倒是黄道吉日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可惜地干了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虽然勉强把他的谷</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2_1#dcdba8174?pid=c1caa362f&amp;color=0,0,0&amp;vtp=1&amp;bt=1&amp;bbb=1"/>
          <p:cNvSpPr/>
          <p:nvPr/>
        </p:nvSpPr>
        <p:spPr>
          <a:xfrm>
            <a:off x="612648" y="466344"/>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下列对文本艺术特色的分析和鉴赏，不正确的一项是（3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13_1#dcdba8174.bracket?pid=c1caa362f&amp;color=0,0,0&amp;vpa=3&amp;vtp=1"/>
          <p:cNvSpPr/>
          <p:nvPr/>
        </p:nvSpPr>
        <p:spPr>
          <a:xfrm>
            <a:off x="10592467" y="466344"/>
            <a:ext cx="495300"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800" dirty="0"/>
          </a:p>
        </p:txBody>
      </p:sp>
      <p:sp>
        <p:nvSpPr>
          <p:cNvPr id="4" name="QC_4_BD.12_2#dcdba8174.choices?pid=c1caa362f&amp;color=0,0,0&amp;vtp=1&amp;bbb=1&amp;hb=1"/>
          <p:cNvSpPr/>
          <p:nvPr/>
        </p:nvSpPr>
        <p:spPr>
          <a:xfrm>
            <a:off x="612648" y="1084591"/>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本文聚焦陈秉正这样的普通农民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体现了赵树理注重从农村生活和</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日常劳作中选材的创作特点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本文和《小二黑结婚》一样采用大故事嵌套小故事的艺术手法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得情节环环相扣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，引人入胜。</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本文语言既有通俗性，也有艺术性，形成了独特的艺术韵味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体现</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“山药蛋派”的典型写作风格。</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标题“套不住的手”看似平实，其实颇具匠心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让读者自然产生为何</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套不住的思考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，激发读者的阅读兴趣。</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4_1#dcdba8174?pid=c1caa362f&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B项，“本文和《小二黑结婚</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一样采用大故事嵌套小故事的艺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术手法</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”错误。本文并没有一个大故事，而是以“手</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为线索连缀了一个</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个小故事</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0_1#43b3c82d2?sp=1&amp;pid=c1caa362f&amp;color=0,0,0&amp;vtp=1&amp;bt=1&amp;bbb=1&amp;hb=1&amp;hltap=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赵树理笔下的陈秉正这一人物形象具有哪些特点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请结合文本简要概</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21_1#43b3c82d2?sp=1&amp;pid=c1caa362f&amp;color=0,0,0&amp;vtp=1&amp;bt=1&amp;bbb=1&amp;hb=1&amp;hla=1"/>
          <p:cNvSpPr/>
          <p:nvPr/>
        </p:nvSpPr>
        <p:spPr>
          <a:xfrm>
            <a:off x="612648" y="1726951"/>
            <a:ext cx="10963656" cy="45339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勤劳纯朴、热爱劳动：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文本对陈秉正老人的手进行了特写</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表现了他的勤劳</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。②关心、教育年轻人：刚拿到手套时感慨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这双手可</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还没有享过这个福</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”，最后表示“我这双手是戴不住手套的”。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为集体</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和他人着想</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：看到新运来的桑杈第一时间想到集体</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手套丢了时不想</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对不起孩子们</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。④对劳动严肃、认真、一丝不苟</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王新春对陈秉正辛</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勤劳作的介绍和年轻人劳动时的不理解</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侧面体现了他的性格特点</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答出两点即可</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16_1#43b3c82d2?pid=c1caa362f&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①由“手掌好像是四方的</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用树枝做成的小耙子”可知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对陈</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秉正的手进行特写</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，展现出他作为劳动人民勤劳的一面。②由</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是叫你</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们学成我这手</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你们的手也用不着再长成这样了</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儿孙们为了保</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护</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他接过来一看说：‘这双手可还没有享过这个福！’”可知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运用</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语言描写</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通过陈秉正对年轻人语重心长的教育以及刚拿到手套时的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感慨</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，表现了他对年轻人的关心、教育。③由“刚走过公社门口</a:t>
            </a:r>
            <a:r>
              <a:rPr lang="en-US" altLang="zh-CN" sz="2800"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以为机会不可错过</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”“孩子们好心好意给买上了</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未免对不起他们</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，运用心理描写；他看到新运来的桑杈第一时间想到集体</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手套丢</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16_1#43b3c82d2?pid=c1caa362f&amp;color=0,0,0&amp;vtp=1&amp;bt=1&amp;bbb=1&amp;hb=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了不想对不起孩子们</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，体现了他为集体和他人着想的特点。④由</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王新</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春对周围的青年说</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”“怨不得我们学习得慢</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谁让我们没有长那样</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一双手哩</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通过王新春对陈秉正辛勤劳作的介绍以及年轻人劳动</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时的不理解</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，侧面体现了陈秉正严肃、认真、一丝不苟的劳动态度。</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0_1#48ed21a54?sp=1&amp;pid=c1caa362f&amp;color=0,0,0&amp;vtp=1&amp;bt=1&amp;bbb=1&amp;hb=1&amp;hltap=1"/>
          <p:cNvSpPr/>
          <p:nvPr/>
        </p:nvSpPr>
        <p:spPr>
          <a:xfrm>
            <a:off x="612648" y="468000"/>
            <a:ext cx="10963656" cy="5727700"/>
          </a:xfrm>
          <a:prstGeom prst="rect">
            <a:avLst/>
          </a:prstGeom>
          <a:noFill/>
        </p:spPr>
        <p:txBody>
          <a:bodyPr wrap="none" lIns="0" tIns="0" rIns="0" bIns="0" rtlCol="0" anchor="t"/>
          <a:lstStyle/>
          <a:p>
            <a:pPr algn="l" latinLnBrk="1">
              <a:lnSpc>
                <a:spcPts val="4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老舍曾说，读赵树理的小说总能“学到一些窍门儿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请结合文本评价</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一下赵树理的文章有哪些值得我们学习的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“窍门儿”。（6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21_1#48ed21a54?sp=1&amp;pid=c1caa362f&amp;color=0,0,0&amp;vtp=1&amp;bt=1&amp;bbb=1&amp;hb=1&amp;hla=1"/>
          <p:cNvSpPr/>
          <p:nvPr/>
        </p:nvSpPr>
        <p:spPr>
          <a:xfrm>
            <a:off x="612648" y="1496446"/>
            <a:ext cx="10963656" cy="4686300"/>
          </a:xfrm>
          <a:prstGeom prst="rect">
            <a:avLst/>
          </a:prstGeom>
          <a:noFill/>
        </p:spPr>
        <p:txBody>
          <a:bodyPr wrap="none" lIns="0" tIns="0" rIns="0" bIns="0" rtlCol="0" anchor="t"/>
          <a:lstStyle/>
          <a:p>
            <a:pPr latinLnBrk="1">
              <a:lnSpc>
                <a:spcPts val="4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设置悬念。标题“套不住的手”，设置悬念</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让读者对这双手</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产生为何套不住的思考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，引发了读者的阅读兴趣。②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情节一波三折</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文章以</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“手”为线索展开，两次戴手套、两次丢手套的情节，</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有起有落</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颇为巧妙</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。③伏笔照应。</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文章开篇交代陈秉正虽是七十六岁的老人</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但身体特别强健</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，连王新春都怕和他握手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之后交代这都是辛苦劳作</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造成的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，塑造了一个勤劳朴实的劳动人民形象。④结尾突转</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陈秉正</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老人最后把手套还给满红媳妇</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，并表示自己的手是戴不住手套的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结</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局出人意料</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，又在情理之中，</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塑造了一个平凡而崇高的劳动者形象</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答出三点即可</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wipe(left)">
                                      <p:cBhvr>
                                        <p:cTn id="34"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18_1#48ed21a54?pid=c1caa362f&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①从读者层面来看，标题“套不住的手”设置悬念</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令人产生好</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奇心</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，能够激发读者的阅读兴趣。②从情节的发展来看</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小说的情节</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一波三折</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，文章以“手”为线索展开</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先写家人为保护陈秉正的手而买</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手套给他</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，然后写他为了干活而忘戴手套，接着写他因为买桑杈</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转</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木料而丢了手套</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，最后写他回家归还手套。情节有起有落，</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颇为巧妙</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从手法来看，小说运用了伏笔照应的手法</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文章一开篇就交代陈秉</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正</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“已经是七十六岁的老人了”，身体却特别强健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王新春也怕和他握</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手</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，然后交代“这些地都是他老哥和咱们现在的大队长</a:t>
            </a:r>
            <a:r>
              <a:rPr lang="en-US" altLang="zh-CN" sz="2800"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一条堰一条</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18_1#48ed21a54?pid=c1caa362f&amp;color=0,0,0&amp;vtp=1&amp;bt=1&amp;bbb=1&amp;hb=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堰垒起来的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”，塑造了一个勤劳的劳动者的形象。④</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从结尾的设置来看</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小说的结局突转</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。“第二天他回到家</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换过衣服之后便把手套还给满红</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媳妇</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”他最后把手套还给满红媳妇</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并表示自己的手是戴不住手套</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，结局出人意料，又在情理之中。</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_1#89a5fec33?pid=6d0263091&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子种上了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却没有出够一半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后来直到十五才又下雨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别人家都在地</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里锄苗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二诸葛却在地里补空子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邻家有个后生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吃饭时候在街上碰</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上二诸葛便问道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今天宜栽种不宜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二诸葛翻了他一眼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扭</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转头返回去了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大家就嘻嘻哈哈传为笑谈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小二黑是二诸葛的二小子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从小就聪明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像那些算属相</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卜六壬</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课等口决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不几天就都弄熟了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二诸葛也常把他引在人前卖弄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他长得伶俐可爱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大人们也都爱跟他玩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这个说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算一算十岁</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属什么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那个说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给我卜一课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后来二诸葛因为说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不宜栽种</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误了种地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小二黑也跟着这事受了许多溪落</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_1#89a5fec33?pid=6d0263091&amp;color=0,0,0&amp;vtp=1&amp;bbb=1&amp;hb=1"/>
          <p:cNvSpPr/>
          <p:nvPr/>
        </p:nvSpPr>
        <p:spPr>
          <a:xfrm>
            <a:off x="612648" y="468000"/>
            <a:ext cx="10963656" cy="3911600"/>
          </a:xfrm>
          <a:prstGeom prst="rect">
            <a:avLst/>
          </a:prstGeom>
          <a:noFill/>
        </p:spPr>
        <p:txBody>
          <a:bodyPr wrap="none" lIns="0" tIns="0" rIns="0" bIns="0" rtlCol="0" anchor="t"/>
          <a:lstStyle/>
          <a:p>
            <a:pPr latinLnBrk="1">
              <a:lnSpc>
                <a:spcPts val="200"/>
              </a:lnSpc>
            </a:pPr>
            <a:endParaRPr lang="en-US" altLang="zh-CN" sz="100" b="0" i="0" spc="-99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那时候小二黑十三岁</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已经懂得好歹了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可是大人们仍把他当成小孩</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来玩弄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好跟二诸葛开玩笑的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一到了家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常好对着二诸葛问小二黑</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算算今天宜不宜栽种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和小二黑年记相仿的孩子们</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跟小二黑生了气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就连声喊道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不宜栽种不宜栽种</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小二黑因为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好几个月见了人躲着走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从此就和他娘商量成一气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再不信他</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爹的鬼八卦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_1#1ebf5dcf1?sp=1&amp;pid=89a5fec33&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文中第三段有多处错别字，请找出两处并改正。（2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800" dirty="0"/>
          </a:p>
        </p:txBody>
      </p:sp>
      <p:sp>
        <p:nvSpPr>
          <p:cNvPr id="3" name="QB_4_AN.3_1#1ebf5dcf1.blank?pid=89a5fec33&amp;color=0,0,0&amp;vpa=1&amp;vtp=1&amp;bbb=1&amp;hb=1"/>
          <p:cNvSpPr/>
          <p:nvPr/>
        </p:nvSpPr>
        <p:spPr>
          <a:xfrm>
            <a:off x="612648" y="1085220"/>
            <a:ext cx="10963656" cy="1280160"/>
          </a:xfrm>
          <a:prstGeom prst="rect">
            <a:avLst/>
          </a:prstGeom>
          <a:noFill/>
        </p:spPr>
        <p:txBody>
          <a:bodyPr wrap="square" lIns="0" tIns="0" rIns="0" bIns="0" rtlCol="0" anchor="t"/>
          <a:lstStyle/>
          <a:p>
            <a:pPr latinLnBrk="1">
              <a:lnSpc>
                <a:spcPct val="15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决”改为“诀”，“溪”改为“奚”，“记”改为“纪”。（每处2分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找出任意两处即可</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0_1#de065f028?sp=1&amp;pid=89a5fec33&amp;color=0,0,0&amp;vtp=1&amp;bt=1&amp;bbb=1&amp;hb=1&amp;hltap=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文中画横线句子如果改写成“二诸葛在许多事情上都要占卜问道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达效果有什么不同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21_1#de065f028?sp=1&amp;pid=89a5fec33&amp;color=0,0,0&amp;vtp=1&amp;bt=1&amp;bbb=1&amp;hb=1&amp;hla=1"/>
          <p:cNvSpPr/>
          <p:nvPr/>
        </p:nvSpPr>
        <p:spPr>
          <a:xfrm>
            <a:off x="612648" y="1735460"/>
            <a:ext cx="10963656" cy="38862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原句用具体动作代替概括性语言，丰满具体、形象生动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“抬脚动手”的具体动作代替他的行动；用“论一论阴阳八卦</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看一看</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黄道黑道</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”代替他的迷信思想和做法。②原句运用对句，形成互文</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语</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言整齐</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，朗朗上口，具有音韵美。如“论一论”“看一看”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很是生动活泼</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改后的句子多为概括性语言，把原来的对句改为一般陈述句</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显得</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呆板枯燥</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5_1#de065f028?pid=89a5fec33&amp;color=0,0,0&amp;vtp=1&amp;bt=1&amp;bbb=1&amp;hb=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原文“抬脚动手”“论一论阴阳八卦”“看一看黄道黑道</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等语言丰满</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具体</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，符合整体语段的语体风格，生动活泼，有口语化特点。“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论一论</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看一看”运用对句，语言整齐，朗朗上口，有音韵美</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改后的句子把</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抬脚动手”改为“在许多事情上”，不如原句生动活泼</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把原来的对句改</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为一般陈述句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，也显得呆板枯燥。</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0_1#95271553a?sp=1&amp;pid=89a5fec33&amp;color=0,0,0&amp;vtp=1&amp;bt=1&amp;bbb=1&amp;hb=1&amp;hltap=1"/>
          <p:cNvSpPr/>
          <p:nvPr/>
        </p:nvSpPr>
        <p:spPr>
          <a:xfrm>
            <a:off x="612648" y="468000"/>
            <a:ext cx="10963656" cy="317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文中画波浪线处的“不宜栽种”指什么？为什么要加引号？（3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0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S.22_1#95271553a?pid=89a5fec33&amp;color=0,0,0&amp;vtp=1&amp;bbb=1&amp;hb=1"/>
          <p:cNvSpPr/>
          <p:nvPr/>
        </p:nvSpPr>
        <p:spPr>
          <a:xfrm>
            <a:off x="612648" y="3648154"/>
            <a:ext cx="10963656" cy="2540000"/>
          </a:xfrm>
          <a:prstGeom prst="rect">
            <a:avLst/>
          </a:prstGeom>
          <a:noFill/>
        </p:spPr>
        <p:txBody>
          <a:bodyPr wrap="none" lIns="0" tIns="0" rIns="0" bIns="0" rtlCol="0" anchor="t"/>
          <a:lstStyle/>
          <a:p>
            <a:pPr algn="l"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“不宜栽种”表面上指的是皇历中“不宜栽种”的禁忌</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加引号表</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示特定称谓</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，说明这里的“不宜栽种”</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不同于我们生活中的日常事件</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是迷信思想影响下的产物</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，突出了二诸葛的落后愚昧</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表达了作者的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批判态度</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4_AN.21_1#95271553a?sp=1&amp;pid=89a5fec33&amp;color=0,0,0&amp;vtp=1&amp;bt=1&amp;bbb=1&amp;hb=1&amp;hla=1"/>
          <p:cNvSpPr/>
          <p:nvPr/>
        </p:nvSpPr>
        <p:spPr>
          <a:xfrm>
            <a:off x="612648" y="1082553"/>
            <a:ext cx="10963656" cy="2540000"/>
          </a:xfrm>
          <a:prstGeom prst="rect">
            <a:avLst/>
          </a:prstGeom>
          <a:noFill/>
        </p:spPr>
        <p:txBody>
          <a:bodyPr wrap="none" lIns="0" tIns="0" rIns="0" bIns="0" rtlCol="0" anchor="t"/>
          <a:lstStyle/>
          <a:p>
            <a:pPr latinLnBrk="1">
              <a:lnSpc>
                <a:spcPts val="50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1）“不宜栽种”指二诸葛因迷信而耽误农时的事件。（1分）</a:t>
            </a:r>
            <a:endParaRPr lang="en-US" altLang="zh-CN" sz="2800" dirty="0"/>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2）此处的“不宜栽种”加引号，说明“不宜栽种”并非字面意义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而是</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特定称谓</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，实际上指的是二诸葛因迷信而耽误农时的事件；另外</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此</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处加引号暗含了作者对这种迷信行为的批判态度</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wipe(left)">
                                      <p:cBhvr>
                                        <p:cTn id="24" dur="500"/>
                                        <p:tgtEl>
                                          <p:spTgt spid="3">
                                            <p:bg/>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wipe(left)">
                                      <p:cBhvr>
                                        <p:cTn id="27" dur="500"/>
                                        <p:tgtEl>
                                          <p:spTgt spid="3">
                                            <p:txEl>
                                              <p:pRg st="0" end="0"/>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wipe(left)">
                                      <p:cBhvr>
                                        <p:cTn id="30" dur="500"/>
                                        <p:tgtEl>
                                          <p:spTgt spid="3">
                                            <p:txEl>
                                              <p:pRg st="1" end="1"/>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Effect transition="in" filter="wipe(left)">
                                      <p:cBhvr>
                                        <p:cTn id="33" dur="500"/>
                                        <p:tgtEl>
                                          <p:spTgt spid="3">
                                            <p:txEl>
                                              <p:pRg st="2" end="2"/>
                                            </p:txEl>
                                          </p:spTgt>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Effect transition="in" filter="wipe(left)">
                                      <p:cBhvr>
                                        <p:cTn id="3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215ac608b?pid=9e026368b&amp;color=0,173,163&amp;vtp=1&amp;bt=1&amp;bbb=1"/>
          <p:cNvSpPr/>
          <p:nvPr/>
        </p:nvSpPr>
        <p:spPr>
          <a:xfrm>
            <a:off x="612648" y="466344"/>
            <a:ext cx="10963656" cy="1077976"/>
          </a:xfrm>
          <a:prstGeom prst="rect">
            <a:avLst/>
          </a:prstGeom>
          <a:noFill/>
        </p:spPr>
        <p:txBody>
          <a:bodyPr wrap="none" lIns="0" tIns="0" rIns="0" bIns="0" rtlCol="0" anchor="t"/>
          <a:lstStyle/>
          <a:p>
            <a:pPr algn="ctr" latinLnBrk="1">
              <a:lnSpc>
                <a:spcPts val="56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素养提升练</a:t>
            </a:r>
            <a:endParaRPr lang="en-US" altLang="zh-CN" sz="3200" dirty="0"/>
          </a:p>
        </p:txBody>
      </p:sp>
      <p:sp>
        <p:nvSpPr>
          <p:cNvPr id="3" name="QM_3_BD.8_1#c1caa362f?pid=215ac608b&amp;color=0,0,0&amp;vtp=1&amp;bbb=1"/>
          <p:cNvSpPr/>
          <p:nvPr/>
        </p:nvSpPr>
        <p:spPr>
          <a:xfrm>
            <a:off x="612648" y="1174454"/>
            <a:ext cx="10963656" cy="622300"/>
          </a:xfrm>
          <a:prstGeom prst="rect">
            <a:avLst/>
          </a:prstGeom>
          <a:noFill/>
        </p:spPr>
        <p:txBody>
          <a:bodyPr wrap="none" lIns="0" tIns="0" rIns="0" bIns="0" rtlCol="0" anchor="t"/>
          <a:lstStyle/>
          <a:p>
            <a:pPr algn="l" latinLnBrk="1">
              <a:lnSpc>
                <a:spcPts val="49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2800" b="0" i="0" dirty="0">
                <a:solidFill>
                  <a:srgbClr val="00ADA3"/>
                </a:solidFill>
                <a:latin typeface="Times New Roman" panose="02020603050405020304" pitchFamily="34" charset="0"/>
                <a:ea typeface="楷体" panose="02010609060101010101" pitchFamily="34" charset="-122"/>
                <a:cs typeface="Times New Roman" panose="02020603050405020304" pitchFamily="34" charset="-120"/>
              </a:rPr>
              <a:t>辽宁大连一模</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阅读下面的文字，完成题目。</a:t>
            </a:r>
            <a:endParaRPr lang="en-US" altLang="zh-CN" sz="2800" dirty="0"/>
          </a:p>
        </p:txBody>
      </p:sp>
      <p:sp>
        <p:nvSpPr>
          <p:cNvPr id="4" name="QM_3_BD.8_2#c1caa362f?sp=1&amp;pid=215ac608b&amp;color=0,0,0&amp;vtp=1&amp;bbb=1&amp;hb=1"/>
          <p:cNvSpPr/>
          <p:nvPr/>
        </p:nvSpPr>
        <p:spPr>
          <a:xfrm>
            <a:off x="612648" y="1791600"/>
            <a:ext cx="10963656" cy="32385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套不住的手</a:t>
            </a:r>
            <a:endParaRPr lang="en-US" altLang="zh-CN" sz="2800" dirty="0"/>
          </a:p>
          <a:p>
            <a:pPr algn="ct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赵树理</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白云岗公社大磨岭大队有个教练组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任务是教初参加农业生产的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人学技术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两个做活质量最高的老农民当教师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陈秉正兼任组长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王</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新春兼任副组长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组员是流动的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经常分配在各小队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6928</Words>
  <Application>WPS 演示</Application>
  <PresentationFormat>宽屏</PresentationFormat>
  <Paragraphs>273</Paragraphs>
  <Slides>27</Slides>
  <Notes>16</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27</vt:i4>
      </vt:variant>
    </vt:vector>
  </HeadingPairs>
  <TitlesOfParts>
    <vt:vector size="40" baseType="lpstr">
      <vt:lpstr>Arial</vt:lpstr>
      <vt:lpstr>宋体</vt:lpstr>
      <vt:lpstr>Wingdings</vt:lpstr>
      <vt:lpstr>Times New Roman</vt:lpstr>
      <vt:lpstr>微软雅黑</vt:lpstr>
      <vt:lpstr>Times New Roman</vt:lpstr>
      <vt:lpstr>宋体</vt:lpstr>
      <vt:lpstr>Cambria Math</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3</cp:revision>
  <dcterms:created xsi:type="dcterms:W3CDTF">2025-04-01T09:07:00Z</dcterms:created>
  <dcterms:modified xsi:type="dcterms:W3CDTF">2025-09-02T09:31:51Z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286BD25DBB594FA9BCE5670FA4AF8CB4_12</vt:lpwstr>
  </property>
  <property fmtid="{D5CDD505-2E9C-101B-9397-08002B2CF9AE}" pid="3" name="KSOProductBuildVer">
    <vt:lpwstr>2052-12.1.0.22529</vt:lpwstr>
  </property>
</Properties>
</file>